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wmf" ContentType="image/x-wmf"/>
  <Override PartName="/ppt/media/image6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800" cy="685980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1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8520" cy="322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99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000" cy="3229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7680" cy="35820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800" cy="685980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1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8520" cy="322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99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000" cy="3229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7680" cy="35820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1800" cy="685980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801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934400" y="0"/>
            <a:ext cx="1208520" cy="322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99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8000" cy="3229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7680" cy="35820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080" cy="539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grpSp>
        <p:nvGrpSpPr>
          <p:cNvPr id="131" name="Groupe 4"/>
          <p:cNvGrpSpPr/>
          <p:nvPr/>
        </p:nvGrpSpPr>
        <p:grpSpPr>
          <a:xfrm>
            <a:off x="0" y="317880"/>
            <a:ext cx="9142200" cy="6526080"/>
            <a:chOff x="0" y="317880"/>
            <a:chExt cx="9142200" cy="6526080"/>
          </a:xfrm>
        </p:grpSpPr>
        <p:sp>
          <p:nvSpPr>
            <p:cNvPr id="132" name="Rectangle 5"/>
            <p:cNvSpPr/>
            <p:nvPr/>
          </p:nvSpPr>
          <p:spPr>
            <a:xfrm>
              <a:off x="0" y="317880"/>
              <a:ext cx="9142200" cy="652608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3" name="ZoneTexte 6"/>
            <p:cNvSpPr/>
            <p:nvPr/>
          </p:nvSpPr>
          <p:spPr>
            <a:xfrm>
              <a:off x="987120" y="2997720"/>
              <a:ext cx="7383240" cy="1491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408240"/>
                </a:tabLst>
              </a:pPr>
              <a:endParaRPr b="0" lang="fr-FR" sz="2800" spc="-1" strike="noStrike"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  <a:tabLst>
                  <a:tab algn="l" pos="408240"/>
                </a:tabLst>
              </a:pPr>
              <a:r>
                <a:rPr b="1" lang="fr-FR" sz="32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Je résous des problèmes additifs et multiplicatifs.</a:t>
              </a:r>
              <a:endParaRPr b="0" lang="fr-FR" sz="3200" spc="-1" strike="noStrike">
                <a:latin typeface="Arial"/>
              </a:endParaRPr>
            </a:p>
          </p:txBody>
        </p:sp>
        <p:pic>
          <p:nvPicPr>
            <p:cNvPr id="134" name="Image 7" descr=""/>
            <p:cNvPicPr/>
            <p:nvPr/>
          </p:nvPicPr>
          <p:blipFill>
            <a:blip r:embed="rId1"/>
            <a:stretch/>
          </p:blipFill>
          <p:spPr>
            <a:xfrm>
              <a:off x="3654360" y="558720"/>
              <a:ext cx="1833480" cy="126432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480" cy="7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6" name="ZoneTexte 2"/>
          <p:cNvSpPr/>
          <p:nvPr/>
        </p:nvSpPr>
        <p:spPr>
          <a:xfrm>
            <a:off x="180000" y="996480"/>
            <a:ext cx="8837640" cy="28328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Dans la rue, la ville installe un lampadaire tous les 9 mètres en commençant au début de la rue. La rue mesure 0,72 km.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de lampadaires y aura-t-il au total? </a:t>
            </a:r>
            <a:endParaRPr b="1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8" name=""/>
          <p:cNvSpPr/>
          <p:nvPr/>
        </p:nvSpPr>
        <p:spPr>
          <a:xfrm>
            <a:off x="788904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5762880" cy="7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40" name="Image 1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240" cy="970200"/>
          </a:xfrm>
          <a:prstGeom prst="rect">
            <a:avLst/>
          </a:prstGeom>
          <a:ln w="0">
            <a:noFill/>
          </a:ln>
        </p:spPr>
      </p:pic>
      <p:sp>
        <p:nvSpPr>
          <p:cNvPr id="141" name="Rectangle : coins arrondis 1"/>
          <p:cNvSpPr/>
          <p:nvPr/>
        </p:nvSpPr>
        <p:spPr>
          <a:xfrm>
            <a:off x="368280" y="1377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2" name="Rectangle : coins arrondis 2"/>
          <p:cNvSpPr/>
          <p:nvPr/>
        </p:nvSpPr>
        <p:spPr>
          <a:xfrm>
            <a:off x="368280" y="2781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3" name="Rectangle : coins arrondis 3"/>
          <p:cNvSpPr/>
          <p:nvPr/>
        </p:nvSpPr>
        <p:spPr>
          <a:xfrm>
            <a:off x="368280" y="4184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4" name="Rectangle : coins arrondis 4"/>
          <p:cNvSpPr/>
          <p:nvPr/>
        </p:nvSpPr>
        <p:spPr>
          <a:xfrm>
            <a:off x="368280" y="5588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5" name="ZoneTexte 3"/>
          <p:cNvSpPr/>
          <p:nvPr/>
        </p:nvSpPr>
        <p:spPr>
          <a:xfrm>
            <a:off x="3402000" y="1064520"/>
            <a:ext cx="57513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total de lampadaires.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6" name="ZoneTexte 4"/>
          <p:cNvSpPr/>
          <p:nvPr/>
        </p:nvSpPr>
        <p:spPr>
          <a:xfrm>
            <a:off x="3287880" y="5637600"/>
            <a:ext cx="586548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Au total, il y aura 81 lampadaires.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47" name="Image 3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7680" cy="970200"/>
          </a:xfrm>
          <a:prstGeom prst="rect">
            <a:avLst/>
          </a:prstGeom>
          <a:ln w="0">
            <a:noFill/>
          </a:ln>
        </p:spPr>
      </p:pic>
      <p:pic>
        <p:nvPicPr>
          <p:cNvPr id="148" name="Image 4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360" cy="1103400"/>
          </a:xfrm>
          <a:prstGeom prst="rect">
            <a:avLst/>
          </a:prstGeom>
          <a:ln w="0">
            <a:noFill/>
          </a:ln>
        </p:spPr>
      </p:pic>
      <p:sp>
        <p:nvSpPr>
          <p:cNvPr id="149" name="ZoneTexte 10"/>
          <p:cNvSpPr/>
          <p:nvPr/>
        </p:nvSpPr>
        <p:spPr>
          <a:xfrm>
            <a:off x="3600000" y="3780000"/>
            <a:ext cx="39600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0,72 km = 720 m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50" name="Image 5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520" cy="970200"/>
          </a:xfrm>
          <a:prstGeom prst="rect">
            <a:avLst/>
          </a:prstGeom>
          <a:ln w="0">
            <a:noFill/>
          </a:ln>
        </p:spPr>
      </p:pic>
      <p:sp>
        <p:nvSpPr>
          <p:cNvPr id="15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2" name="ZoneTexte 12"/>
          <p:cNvSpPr/>
          <p:nvPr/>
        </p:nvSpPr>
        <p:spPr>
          <a:xfrm>
            <a:off x="3417120" y="2520000"/>
            <a:ext cx="252252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3" name="Rectangle 4"/>
          <p:cNvSpPr/>
          <p:nvPr/>
        </p:nvSpPr>
        <p:spPr>
          <a:xfrm>
            <a:off x="5940000" y="2340000"/>
            <a:ext cx="2879640" cy="3596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720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54" name="Rectangle 8"/>
          <p:cNvSpPr/>
          <p:nvPr/>
        </p:nvSpPr>
        <p:spPr>
          <a:xfrm>
            <a:off x="5940000" y="2700000"/>
            <a:ext cx="575640" cy="35964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9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5" name="Rectangle 13"/>
          <p:cNvSpPr/>
          <p:nvPr/>
        </p:nvSpPr>
        <p:spPr>
          <a:xfrm>
            <a:off x="8244000" y="2700000"/>
            <a:ext cx="575640" cy="35964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9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6" name="ZoneTexte 1"/>
          <p:cNvSpPr/>
          <p:nvPr/>
        </p:nvSpPr>
        <p:spPr>
          <a:xfrm>
            <a:off x="3600000" y="4357800"/>
            <a:ext cx="2715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720 : 9 = 80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7" name="ZoneTexte 7"/>
          <p:cNvSpPr/>
          <p:nvPr/>
        </p:nvSpPr>
        <p:spPr>
          <a:xfrm>
            <a:off x="3600000" y="4934880"/>
            <a:ext cx="48600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80 + 1 (celui du début) = 81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8" name="Accolade fermante 3"/>
          <p:cNvSpPr/>
          <p:nvPr/>
        </p:nvSpPr>
        <p:spPr>
          <a:xfrm flipV="1" rot="5400000">
            <a:off x="7302960" y="1722960"/>
            <a:ext cx="154080" cy="287964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9" name="Rectangle 19"/>
          <p:cNvSpPr/>
          <p:nvPr/>
        </p:nvSpPr>
        <p:spPr>
          <a:xfrm>
            <a:off x="7200000" y="3302640"/>
            <a:ext cx="271800" cy="297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60" name=""/>
          <p:cNvSpPr/>
          <p:nvPr/>
        </p:nvSpPr>
        <p:spPr>
          <a:xfrm>
            <a:off x="788904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480" cy="7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2" name="ZoneTexte 5"/>
          <p:cNvSpPr/>
          <p:nvPr/>
        </p:nvSpPr>
        <p:spPr>
          <a:xfrm>
            <a:off x="180000" y="996480"/>
            <a:ext cx="8837640" cy="3381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Dans la caisse du magasin, il y avait 19,20 € hier matin. En fermant le magasin, le caissier  a compté qu’il y avait 249,70 €. Aujourd’hui, il gagne deux fois plus d’argent hier.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latin typeface="Calibri"/>
                <a:ea typeface="Calibri"/>
              </a:rPr>
              <a:t>Combien a-t-il encaissé aujourd’hui ?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4" name=""/>
          <p:cNvSpPr/>
          <p:nvPr/>
        </p:nvSpPr>
        <p:spPr>
          <a:xfrm>
            <a:off x="788904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080" cy="7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66" name="Image 9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240" cy="970200"/>
          </a:xfrm>
          <a:prstGeom prst="rect">
            <a:avLst/>
          </a:prstGeom>
          <a:ln w="0">
            <a:noFill/>
          </a:ln>
        </p:spPr>
      </p:pic>
      <p:sp>
        <p:nvSpPr>
          <p:cNvPr id="167" name="Rectangle : coins arrondis 9"/>
          <p:cNvSpPr/>
          <p:nvPr/>
        </p:nvSpPr>
        <p:spPr>
          <a:xfrm>
            <a:off x="368280" y="1377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8" name="Rectangle : coins arrondis 10"/>
          <p:cNvSpPr/>
          <p:nvPr/>
        </p:nvSpPr>
        <p:spPr>
          <a:xfrm>
            <a:off x="368280" y="2781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9" name="Rectangle : coins arrondis 11"/>
          <p:cNvSpPr/>
          <p:nvPr/>
        </p:nvSpPr>
        <p:spPr>
          <a:xfrm>
            <a:off x="368280" y="4184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0" name="Rectangle : coins arrondis 12"/>
          <p:cNvSpPr/>
          <p:nvPr/>
        </p:nvSpPr>
        <p:spPr>
          <a:xfrm>
            <a:off x="368280" y="5588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1" name="ZoneTexte 8"/>
          <p:cNvSpPr/>
          <p:nvPr/>
        </p:nvSpPr>
        <p:spPr>
          <a:xfrm>
            <a:off x="3402000" y="1064520"/>
            <a:ext cx="575136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É 1 : Je cherche la somme encaissée le premier jour.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É 2 : Je cherche la somme encaissée le lendemain.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72" name="ZoneTexte 9"/>
          <p:cNvSpPr/>
          <p:nvPr/>
        </p:nvSpPr>
        <p:spPr>
          <a:xfrm>
            <a:off x="3240000" y="5637600"/>
            <a:ext cx="590400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Aujourd’hui, il a encaissé 461 €.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73" name="Image 10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7680" cy="970200"/>
          </a:xfrm>
          <a:prstGeom prst="rect">
            <a:avLst/>
          </a:prstGeom>
          <a:ln w="0">
            <a:noFill/>
          </a:ln>
        </p:spPr>
      </p:pic>
      <p:pic>
        <p:nvPicPr>
          <p:cNvPr id="174" name="Image 11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360" cy="1103400"/>
          </a:xfrm>
          <a:prstGeom prst="rect">
            <a:avLst/>
          </a:prstGeom>
          <a:ln w="0">
            <a:noFill/>
          </a:ln>
        </p:spPr>
      </p:pic>
      <p:sp>
        <p:nvSpPr>
          <p:cNvPr id="175" name="ZoneTexte 11"/>
          <p:cNvSpPr/>
          <p:nvPr/>
        </p:nvSpPr>
        <p:spPr>
          <a:xfrm>
            <a:off x="3365640" y="4140000"/>
            <a:ext cx="473436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249,70 – 19,20 = 230,50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76" name="Image 12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520" cy="970200"/>
          </a:xfrm>
          <a:prstGeom prst="rect">
            <a:avLst/>
          </a:prstGeom>
          <a:ln w="0">
            <a:noFill/>
          </a:ln>
        </p:spPr>
      </p:pic>
      <p:sp>
        <p:nvSpPr>
          <p:cNvPr id="17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78" name="ZoneTexte 13"/>
          <p:cNvSpPr/>
          <p:nvPr/>
        </p:nvSpPr>
        <p:spPr>
          <a:xfrm>
            <a:off x="3417120" y="2634480"/>
            <a:ext cx="54831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le problème : 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179" name=""/>
          <p:cNvGrpSpPr/>
          <p:nvPr/>
        </p:nvGrpSpPr>
        <p:grpSpPr>
          <a:xfrm>
            <a:off x="5940000" y="3420000"/>
            <a:ext cx="2880000" cy="720000"/>
            <a:chOff x="5940000" y="3420000"/>
            <a:chExt cx="2880000" cy="720000"/>
          </a:xfrm>
        </p:grpSpPr>
        <p:sp>
          <p:nvSpPr>
            <p:cNvPr id="180" name="Rectangle 15"/>
            <p:cNvSpPr/>
            <p:nvPr/>
          </p:nvSpPr>
          <p:spPr>
            <a:xfrm>
              <a:off x="5946840" y="3420000"/>
              <a:ext cx="2873160" cy="34956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408240"/>
                </a:tabLst>
              </a:pPr>
              <a:r>
                <a:rPr b="1" lang="fr-FR" sz="1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?</a:t>
              </a:r>
              <a:endParaRPr b="0" lang="fr-FR" sz="1600" spc="-1" strike="noStrike">
                <a:latin typeface="Arial"/>
              </a:endParaRPr>
            </a:p>
          </p:txBody>
        </p:sp>
        <p:sp>
          <p:nvSpPr>
            <p:cNvPr id="181" name="Rectangle 16"/>
            <p:cNvSpPr/>
            <p:nvPr/>
          </p:nvSpPr>
          <p:spPr>
            <a:xfrm>
              <a:off x="5940000" y="3780000"/>
              <a:ext cx="144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   </a:t>
              </a: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230,50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82" name="Rectangle 18"/>
            <p:cNvSpPr/>
            <p:nvPr/>
          </p:nvSpPr>
          <p:spPr>
            <a:xfrm>
              <a:off x="7380000" y="3780000"/>
              <a:ext cx="1439280" cy="35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</a:t>
              </a: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230,50</a:t>
              </a:r>
              <a:endParaRPr b="0" lang="fr-FR" sz="1800" spc="-1" strike="noStrike">
                <a:latin typeface="Arial"/>
              </a:endParaRPr>
            </a:p>
          </p:txBody>
        </p:sp>
      </p:grpSp>
      <p:sp>
        <p:nvSpPr>
          <p:cNvPr id="183" name="ZoneTexte 14"/>
          <p:cNvSpPr/>
          <p:nvPr/>
        </p:nvSpPr>
        <p:spPr>
          <a:xfrm>
            <a:off x="3365640" y="4717800"/>
            <a:ext cx="36540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230,50 </a:t>
            </a: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× 2 = 461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4" name=""/>
          <p:cNvSpPr/>
          <p:nvPr/>
        </p:nvSpPr>
        <p:spPr>
          <a:xfrm>
            <a:off x="788904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185" name=""/>
          <p:cNvGrpSpPr/>
          <p:nvPr/>
        </p:nvGrpSpPr>
        <p:grpSpPr>
          <a:xfrm>
            <a:off x="5938560" y="2350080"/>
            <a:ext cx="2881440" cy="889920"/>
            <a:chOff x="5938560" y="2350080"/>
            <a:chExt cx="2881440" cy="889920"/>
          </a:xfrm>
        </p:grpSpPr>
        <p:sp>
          <p:nvSpPr>
            <p:cNvPr id="186" name="Rectangle 6"/>
            <p:cNvSpPr/>
            <p:nvPr/>
          </p:nvSpPr>
          <p:spPr>
            <a:xfrm>
              <a:off x="5938560" y="2350080"/>
              <a:ext cx="2873160" cy="34956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408240"/>
                </a:tabLst>
              </a:pPr>
              <a:r>
                <a:rPr b="1" lang="fr-FR" sz="1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249,70</a:t>
              </a:r>
              <a:endParaRPr b="0" lang="fr-FR" sz="1600" spc="-1" strike="noStrike">
                <a:latin typeface="Arial"/>
              </a:endParaRPr>
            </a:p>
          </p:txBody>
        </p:sp>
        <p:sp>
          <p:nvSpPr>
            <p:cNvPr id="187" name="Rectangle 7"/>
            <p:cNvSpPr/>
            <p:nvPr/>
          </p:nvSpPr>
          <p:spPr>
            <a:xfrm>
              <a:off x="5939280" y="2700000"/>
              <a:ext cx="957240" cy="35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</a:t>
              </a: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19,20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88" name="Accolade fermante 1"/>
            <p:cNvSpPr/>
            <p:nvPr/>
          </p:nvSpPr>
          <p:spPr>
            <a:xfrm flipV="1" rot="5400000">
              <a:off x="7842960" y="2262960"/>
              <a:ext cx="154080" cy="1800000"/>
            </a:xfrm>
            <a:prstGeom prst="rightBrace">
              <a:avLst>
                <a:gd name="adj1" fmla="val 15742"/>
                <a:gd name="adj2" fmla="val 50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89" name="Rectangle 1"/>
            <p:cNvSpPr/>
            <p:nvPr/>
          </p:nvSpPr>
          <p:spPr>
            <a:xfrm>
              <a:off x="7200000" y="2788560"/>
              <a:ext cx="1080000" cy="2973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28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écart</a:t>
              </a:r>
              <a:endParaRPr b="0" lang="fr-FR" sz="28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2" dur="indefinite" restart="never" nodeType="tmRoot">
          <p:childTnLst>
            <p:seq>
              <p:cTn id="43" dur="indefinite" nodeType="mainSeq">
                <p:childTnLst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73</TotalTime>
  <Application>LibreOffice/7.4.1.2$Windows_X86_64 LibreOffice_project/3c58a8f3a960df8bc8fd77b461821e42c061c5f0</Application>
  <AppVersion>15.0000</AppVersion>
  <Words>180</Words>
  <Paragraphs>40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2026-03-29T14:18:51Z</dcterms:modified>
  <cp:revision>118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